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95"/>
  </p:notesMasterIdLst>
  <p:sldIdLst>
    <p:sldId id="316" r:id="rId2"/>
    <p:sldId id="348" r:id="rId3"/>
    <p:sldId id="300" r:id="rId4"/>
    <p:sldId id="302" r:id="rId5"/>
    <p:sldId id="299" r:id="rId6"/>
    <p:sldId id="258" r:id="rId7"/>
    <p:sldId id="317" r:id="rId8"/>
    <p:sldId id="259" r:id="rId9"/>
    <p:sldId id="307" r:id="rId10"/>
    <p:sldId id="270" r:id="rId11"/>
    <p:sldId id="260" r:id="rId12"/>
    <p:sldId id="347" r:id="rId13"/>
    <p:sldId id="263" r:id="rId14"/>
    <p:sldId id="261" r:id="rId15"/>
    <p:sldId id="349" r:id="rId16"/>
    <p:sldId id="334" r:id="rId17"/>
    <p:sldId id="265" r:id="rId18"/>
    <p:sldId id="266" r:id="rId19"/>
    <p:sldId id="274" r:id="rId20"/>
    <p:sldId id="267" r:id="rId21"/>
    <p:sldId id="268" r:id="rId22"/>
    <p:sldId id="276" r:id="rId23"/>
    <p:sldId id="352" r:id="rId24"/>
    <p:sldId id="353" r:id="rId25"/>
    <p:sldId id="354" r:id="rId26"/>
    <p:sldId id="350" r:id="rId27"/>
    <p:sldId id="269" r:id="rId28"/>
    <p:sldId id="271" r:id="rId29"/>
    <p:sldId id="273" r:id="rId30"/>
    <p:sldId id="346" r:id="rId31"/>
    <p:sldId id="355" r:id="rId32"/>
    <p:sldId id="356" r:id="rId33"/>
    <p:sldId id="277" r:id="rId34"/>
    <p:sldId id="278" r:id="rId35"/>
    <p:sldId id="279" r:id="rId36"/>
    <p:sldId id="280" r:id="rId37"/>
    <p:sldId id="357" r:id="rId38"/>
    <p:sldId id="283" r:id="rId39"/>
    <p:sldId id="284" r:id="rId40"/>
    <p:sldId id="358" r:id="rId41"/>
    <p:sldId id="360" r:id="rId42"/>
    <p:sldId id="361" r:id="rId43"/>
    <p:sldId id="362" r:id="rId44"/>
    <p:sldId id="363" r:id="rId45"/>
    <p:sldId id="359" r:id="rId46"/>
    <p:sldId id="365" r:id="rId47"/>
    <p:sldId id="366" r:id="rId48"/>
    <p:sldId id="304" r:id="rId49"/>
    <p:sldId id="306" r:id="rId50"/>
    <p:sldId id="336" r:id="rId51"/>
    <p:sldId id="286" r:id="rId52"/>
    <p:sldId id="288" r:id="rId53"/>
    <p:sldId id="289" r:id="rId54"/>
    <p:sldId id="337" r:id="rId55"/>
    <p:sldId id="291" r:id="rId56"/>
    <p:sldId id="294" r:id="rId57"/>
    <p:sldId id="293" r:id="rId58"/>
    <p:sldId id="305" r:id="rId59"/>
    <p:sldId id="370" r:id="rId60"/>
    <p:sldId id="338" r:id="rId61"/>
    <p:sldId id="368" r:id="rId62"/>
    <p:sldId id="369" r:id="rId63"/>
    <p:sldId id="375" r:id="rId64"/>
    <p:sldId id="339" r:id="rId65"/>
    <p:sldId id="295" r:id="rId66"/>
    <p:sldId id="309" r:id="rId67"/>
    <p:sldId id="310" r:id="rId68"/>
    <p:sldId id="311" r:id="rId69"/>
    <p:sldId id="372" r:id="rId70"/>
    <p:sldId id="373" r:id="rId71"/>
    <p:sldId id="340" r:id="rId72"/>
    <p:sldId id="312" r:id="rId73"/>
    <p:sldId id="341" r:id="rId74"/>
    <p:sldId id="315" r:id="rId75"/>
    <p:sldId id="319" r:id="rId76"/>
    <p:sldId id="321" r:id="rId77"/>
    <p:sldId id="322" r:id="rId78"/>
    <p:sldId id="376" r:id="rId79"/>
    <p:sldId id="323" r:id="rId80"/>
    <p:sldId id="324" r:id="rId81"/>
    <p:sldId id="325" r:id="rId82"/>
    <p:sldId id="377" r:id="rId83"/>
    <p:sldId id="326" r:id="rId84"/>
    <p:sldId id="327" r:id="rId85"/>
    <p:sldId id="328" r:id="rId86"/>
    <p:sldId id="329" r:id="rId87"/>
    <p:sldId id="330" r:id="rId88"/>
    <p:sldId id="342" r:id="rId89"/>
    <p:sldId id="343" r:id="rId90"/>
    <p:sldId id="344" r:id="rId91"/>
    <p:sldId id="345" r:id="rId92"/>
    <p:sldId id="332" r:id="rId93"/>
    <p:sldId id="333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04ADE23-84DA-4A7C-BCE6-FA9BF1244CFA}">
          <p14:sldIdLst>
            <p14:sldId id="316"/>
            <p14:sldId id="348"/>
            <p14:sldId id="300"/>
            <p14:sldId id="302"/>
            <p14:sldId id="299"/>
            <p14:sldId id="258"/>
            <p14:sldId id="317"/>
            <p14:sldId id="259"/>
            <p14:sldId id="307"/>
            <p14:sldId id="270"/>
          </p14:sldIdLst>
        </p14:section>
        <p14:section name="čištění dat" id="{7036C5CB-1E59-43A6-9EC1-998D2EC4A94A}">
          <p14:sldIdLst>
            <p14:sldId id="260"/>
            <p14:sldId id="347"/>
            <p14:sldId id="263"/>
            <p14:sldId id="261"/>
            <p14:sldId id="349"/>
            <p14:sldId id="334"/>
          </p14:sldIdLst>
        </p14:section>
        <p14:section name="uživatelé" id="{429565E7-7569-4113-9649-A5DCAEA99620}">
          <p14:sldIdLst>
            <p14:sldId id="265"/>
            <p14:sldId id="266"/>
            <p14:sldId id="274"/>
          </p14:sldIdLst>
        </p14:section>
        <p14:section name="anime-obecné" id="{58B44230-A7E3-4EF1-B8B5-23C2A9E72039}">
          <p14:sldIdLst>
            <p14:sldId id="267"/>
            <p14:sldId id="268"/>
          </p14:sldIdLst>
        </p14:section>
        <p14:section name="rating" id="{D456256D-2DE3-4DB6-9E5E-BB011AD8EA94}">
          <p14:sldIdLst>
            <p14:sldId id="276"/>
            <p14:sldId id="352"/>
            <p14:sldId id="353"/>
            <p14:sldId id="354"/>
            <p14:sldId id="350"/>
          </p14:sldIdLst>
        </p14:section>
        <p14:section name="vývoj v čase" id="{8D540CC0-EC79-43FD-9EB5-3B4807C9F46D}">
          <p14:sldIdLst>
            <p14:sldId id="269"/>
            <p14:sldId id="271"/>
            <p14:sldId id="273"/>
            <p14:sldId id="346"/>
            <p14:sldId id="355"/>
            <p14:sldId id="356"/>
            <p14:sldId id="277"/>
            <p14:sldId id="278"/>
            <p14:sldId id="279"/>
            <p14:sldId id="280"/>
            <p14:sldId id="357"/>
          </p14:sldIdLst>
        </p14:section>
        <p14:section name="studia" id="{D008F948-3EEA-4B06-9D2C-1CA2116EA216}">
          <p14:sldIdLst>
            <p14:sldId id="283"/>
            <p14:sldId id="284"/>
            <p14:sldId id="358"/>
            <p14:sldId id="360"/>
            <p14:sldId id="361"/>
            <p14:sldId id="362"/>
            <p14:sldId id="363"/>
            <p14:sldId id="359"/>
            <p14:sldId id="365"/>
            <p14:sldId id="366"/>
            <p14:sldId id="304"/>
            <p14:sldId id="306"/>
            <p14:sldId id="336"/>
            <p14:sldId id="286"/>
            <p14:sldId id="288"/>
            <p14:sldId id="289"/>
            <p14:sldId id="337"/>
            <p14:sldId id="291"/>
            <p14:sldId id="294"/>
            <p14:sldId id="293"/>
            <p14:sldId id="305"/>
            <p14:sldId id="370"/>
            <p14:sldId id="338"/>
            <p14:sldId id="368"/>
            <p14:sldId id="369"/>
            <p14:sldId id="375"/>
            <p14:sldId id="339"/>
            <p14:sldId id="295"/>
          </p14:sldIdLst>
        </p14:section>
        <p14:section name="prvky-anime" id="{B4A69252-CBC5-4EFC-BF8F-0FD3E484489A}">
          <p14:sldIdLst>
            <p14:sldId id="309"/>
            <p14:sldId id="310"/>
            <p14:sldId id="311"/>
            <p14:sldId id="372"/>
            <p14:sldId id="373"/>
            <p14:sldId id="340"/>
            <p14:sldId id="312"/>
            <p14:sldId id="341"/>
            <p14:sldId id="315"/>
          </p14:sldIdLst>
        </p14:section>
        <p14:section name="uživatelé" id="{84CF507B-1DC4-4A9A-897A-CAE62B2864E1}">
          <p14:sldIdLst>
            <p14:sldId id="319"/>
            <p14:sldId id="321"/>
            <p14:sldId id="322"/>
            <p14:sldId id="376"/>
            <p14:sldId id="323"/>
            <p14:sldId id="324"/>
            <p14:sldId id="325"/>
            <p14:sldId id="377"/>
            <p14:sldId id="326"/>
            <p14:sldId id="327"/>
            <p14:sldId id="328"/>
            <p14:sldId id="329"/>
            <p14:sldId id="330"/>
            <p14:sldId id="342"/>
            <p14:sldId id="343"/>
            <p14:sldId id="344"/>
            <p14:sldId id="345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3" autoAdjust="0"/>
    <p:restoredTop sz="83932" autoAdjust="0"/>
  </p:normalViewPr>
  <p:slideViewPr>
    <p:cSldViewPr snapToGrid="0">
      <p:cViewPr varScale="1">
        <p:scale>
          <a:sx n="81" d="100"/>
          <a:sy n="81" d="100"/>
        </p:scale>
        <p:origin x="96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59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61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497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5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72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80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8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5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85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84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20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7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0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3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9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4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23.03.2019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9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618DA2-29B8-4057-97CA-937C59ED2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399" y="878182"/>
            <a:ext cx="5263815" cy="2950889"/>
          </a:xfrm>
        </p:spPr>
        <p:txBody>
          <a:bodyPr/>
          <a:lstStyle/>
          <a:p>
            <a:pPr algn="l"/>
            <a:r>
              <a:rPr lang="cs-CZ" dirty="0" err="1"/>
              <a:t>MyAnimeList</a:t>
            </a:r>
            <a:r>
              <a:rPr lang="cs-CZ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464692-97DA-4344-8E23-4FEAB289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062" y="4369614"/>
            <a:ext cx="3565825" cy="1096899"/>
          </a:xfrm>
        </p:spPr>
        <p:txBody>
          <a:bodyPr/>
          <a:lstStyle/>
          <a:p>
            <a:r>
              <a:rPr lang="cs-CZ" dirty="0" err="1"/>
              <a:t>Techromancer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D40C26-80BD-447A-95F9-C6AC394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6769383" y="0"/>
            <a:ext cx="5422617" cy="3332285"/>
          </a:xfrm>
          <a:prstGeom prst="rect">
            <a:avLst/>
          </a:prstGeom>
        </p:spPr>
      </p:pic>
      <p:pic>
        <p:nvPicPr>
          <p:cNvPr id="7" name="Picture 2" descr="https://scontent-frt3-1.xx.fbcdn.net/v/t1.15752-9/33870845_10210102362875454_3840742717395042304_n.jpg?_nc_cat=0&amp;oh=2d65a067a2213769ba08748fc3383d69&amp;oe=5BD93FCD">
            <a:extLst>
              <a:ext uri="{FF2B5EF4-FFF2-40B4-BE49-F238E27FC236}">
                <a16:creationId xmlns:a16="http://schemas.microsoft.com/office/drawing/2014/main" id="{2879D672-A408-48A3-8BE6-B2D05735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30" y="3285890"/>
            <a:ext cx="5712069" cy="3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9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, </a:t>
            </a:r>
            <a:r>
              <a:rPr lang="cs-CZ" dirty="0" err="1"/>
              <a:t>Scikit-learn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</a:t>
            </a:r>
            <a:r>
              <a:rPr lang="cs-CZ"/>
              <a:t>minimálně 13 </a:t>
            </a:r>
            <a:r>
              <a:rPr lang="cs-CZ" dirty="0"/>
              <a:t>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1" y="4590437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C4F4-D1E9-45B2-8C19-A856F89A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Špatná data, co jsou vlastně správná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B747-EDF5-43C9-935C-F837A53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programování jsou kromě jiného prázdné hodnoty, zvané „NULL“, nebo taky </a:t>
            </a:r>
            <a:r>
              <a:rPr lang="cs-CZ" dirty="0" err="1"/>
              <a:t>NaN</a:t>
            </a:r>
            <a:r>
              <a:rPr lang="cs-CZ" dirty="0"/>
              <a:t>, nebo </a:t>
            </a:r>
            <a:r>
              <a:rPr lang="cs-CZ" dirty="0" err="1"/>
              <a:t>None</a:t>
            </a:r>
            <a:r>
              <a:rPr lang="cs-CZ" dirty="0"/>
              <a:t>.</a:t>
            </a:r>
          </a:p>
          <a:p>
            <a:r>
              <a:rPr lang="cs-CZ" dirty="0"/>
              <a:t>Některé programátorské knihovny automaticky konvertují textové </a:t>
            </a:r>
            <a:r>
              <a:rPr lang="cs-CZ" dirty="0" err="1"/>
              <a:t>null</a:t>
            </a:r>
            <a:r>
              <a:rPr lang="cs-CZ" dirty="0"/>
              <a:t> hodnoty na prázdné.</a:t>
            </a:r>
          </a:p>
          <a:p>
            <a:r>
              <a:rPr lang="cs-CZ" dirty="0"/>
              <a:t>Způsobí chyby v programech.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191FF-7968-460B-B399-FD449670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66" y="3429001"/>
            <a:ext cx="500742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6CDAE-C59E-44B6-ACBE-E00F4C80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94" y="1589940"/>
            <a:ext cx="235300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7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počtu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B5F775-192A-4D34-B334-7D490AD90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49"/>
            <a:ext cx="8968902" cy="5663524"/>
          </a:xfrm>
        </p:spPr>
      </p:pic>
    </p:spTree>
    <p:extLst>
      <p:ext uri="{BB962C8B-B14F-4D97-AF65-F5344CB8AC3E}">
        <p14:creationId xmlns:p14="http://schemas.microsoft.com/office/powerpoint/2010/main" val="43429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76B379-EAB8-44BC-A0A1-5DD22DE51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8044774" cy="5607328"/>
          </a:xfrm>
        </p:spPr>
      </p:pic>
    </p:spTree>
    <p:extLst>
      <p:ext uri="{BB962C8B-B14F-4D97-AF65-F5344CB8AC3E}">
        <p14:creationId xmlns:p14="http://schemas.microsoft.com/office/powerpoint/2010/main" val="228296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7330" cy="1320800"/>
          </a:xfrm>
        </p:spPr>
        <p:txBody>
          <a:bodyPr/>
          <a:lstStyle/>
          <a:p>
            <a:r>
              <a:rPr lang="cs-CZ" dirty="0"/>
              <a:t>Kdo je na </a:t>
            </a:r>
            <a:r>
              <a:rPr lang="cs-CZ" dirty="0" err="1"/>
              <a:t>MyAnimeListu</a:t>
            </a:r>
            <a:r>
              <a:rPr lang="cs-CZ" dirty="0"/>
              <a:t> – pohlaví/gender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58171E-05C6-434E-9972-15B8D14F0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760"/>
            <a:ext cx="9017540" cy="5599006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AD800-8A25-46E5-AF2E-461FCB369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586"/>
            <a:ext cx="8142051" cy="50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F9E959-3C13-49CB-B7EF-77EA2EE3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955"/>
            <a:ext cx="8978630" cy="5584046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1535-2306-46AF-A67C-6391F888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8B27-4486-4477-9952-544851A7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Přednáška bude v češtině</a:t>
            </a:r>
          </a:p>
          <a:p>
            <a:r>
              <a:rPr lang="cs-CZ" dirty="0"/>
              <a:t>Přednáška obsahuje matematické vzorce</a:t>
            </a:r>
          </a:p>
          <a:p>
            <a:endParaRPr lang="cs-CZ" dirty="0"/>
          </a:p>
          <a:p>
            <a:r>
              <a:rPr lang="cs-CZ" dirty="0"/>
              <a:t>Kdyby nebylo cokoli jasné, ptejte se.</a:t>
            </a:r>
          </a:p>
        </p:txBody>
      </p:sp>
      <p:pic>
        <p:nvPicPr>
          <p:cNvPr id="1026" name="Picture 2" descr="VÃ½sledek obrÃ¡zku pro warning">
            <a:extLst>
              <a:ext uri="{FF2B5EF4-FFF2-40B4-BE49-F238E27FC236}">
                <a16:creationId xmlns:a16="http://schemas.microsoft.com/office/drawing/2014/main" id="{C4F48DDE-CB3E-4095-8DAF-BC6BE5EF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5889"/>
            <a:ext cx="3010090" cy="27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77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titulů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78F30F-4992-4E17-BE97-E7D6F7294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0" y="1058595"/>
            <a:ext cx="11491609" cy="5799405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BA0BBC-C649-4155-A648-E7984B6FD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239"/>
            <a:ext cx="7898860" cy="5693762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8" name="Picture 4" descr="VÃ½sledek obrÃ¡zku pro anime confused girl">
            <a:extLst>
              <a:ext uri="{FF2B5EF4-FFF2-40B4-BE49-F238E27FC236}">
                <a16:creationId xmlns:a16="http://schemas.microsoft.com/office/drawing/2014/main" id="{150F0FFB-EED9-4731-8C8E-C205CE8C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96800"/>
            <a:ext cx="4348264" cy="32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Ã½sledek obrÃ¡zku pro anime girl thinking face">
            <a:extLst>
              <a:ext uri="{FF2B5EF4-FFF2-40B4-BE49-F238E27FC236}">
                <a16:creationId xmlns:a16="http://schemas.microsoft.com/office/drawing/2014/main" id="{F74C12B6-5AB8-474A-8349-8B866F13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Ã½sledek obrÃ¡zku pro anime girl thinking face">
            <a:extLst>
              <a:ext uri="{FF2B5EF4-FFF2-40B4-BE49-F238E27FC236}">
                <a16:creationId xmlns:a16="http://schemas.microsoft.com/office/drawing/2014/main" id="{C3674680-8C41-4125-AB02-ACB2F5D9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83" y="2610863"/>
            <a:ext cx="4041837" cy="424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92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Ne</a:t>
            </a:r>
          </a:p>
          <a:p>
            <a:r>
              <a:rPr lang="cs-CZ" dirty="0"/>
              <a:t>Rating neurčuje, zda je nějaké anime „pro“ jistou cílovou skupinu</a:t>
            </a:r>
          </a:p>
          <a:p>
            <a:r>
              <a:rPr lang="cs-CZ" dirty="0"/>
              <a:t>Určuje pouze, zda daná díla nejsou pro konkrétní věkovou skupinu nevhodná</a:t>
            </a:r>
          </a:p>
          <a:p>
            <a:r>
              <a:rPr lang="cs-CZ" dirty="0"/>
              <a:t>Množství anime pro děti podle množství </a:t>
            </a:r>
            <a:r>
              <a:rPr lang="cs-CZ" dirty="0" err="1"/>
              <a:t>shounen</a:t>
            </a:r>
            <a:r>
              <a:rPr lang="cs-CZ" dirty="0"/>
              <a:t>, </a:t>
            </a:r>
            <a:r>
              <a:rPr lang="cs-CZ" dirty="0" err="1"/>
              <a:t>shoujo</a:t>
            </a:r>
            <a:r>
              <a:rPr lang="cs-CZ" dirty="0"/>
              <a:t>, </a:t>
            </a:r>
            <a:r>
              <a:rPr lang="cs-CZ" dirty="0" err="1"/>
              <a:t>kids</a:t>
            </a:r>
            <a:r>
              <a:rPr lang="cs-CZ" dirty="0"/>
              <a:t>, </a:t>
            </a:r>
            <a:r>
              <a:rPr lang="cs-CZ" dirty="0" err="1"/>
              <a:t>seinen</a:t>
            </a:r>
            <a:r>
              <a:rPr lang="cs-CZ" dirty="0"/>
              <a:t> a </a:t>
            </a:r>
            <a:r>
              <a:rPr lang="cs-CZ" dirty="0" err="1"/>
              <a:t>josei</a:t>
            </a:r>
            <a:endParaRPr lang="cs-CZ" dirty="0"/>
          </a:p>
          <a:p>
            <a:r>
              <a:rPr lang="cs-CZ" dirty="0"/>
              <a:t>A vůbec je to špatně formulovaná otázka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633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DBE0-BD51-4651-AC4F-C0E672F2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8E169-224E-47B4-A206-69A2BE0B1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062"/>
            <a:ext cx="8372104" cy="5720939"/>
          </a:xfrm>
        </p:spPr>
      </p:pic>
    </p:spTree>
    <p:extLst>
      <p:ext uri="{BB962C8B-B14F-4D97-AF65-F5344CB8AC3E}">
        <p14:creationId xmlns:p14="http://schemas.microsoft.com/office/powerpoint/2010/main" val="5764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2" y="648510"/>
            <a:ext cx="1774036" cy="4662791"/>
          </a:xfrm>
        </p:spPr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AFFD4D-EA4A-44E7-9EB7-1D896E01C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11" y="0"/>
            <a:ext cx="9983190" cy="6856850"/>
          </a:xfrm>
        </p:spPr>
      </p:pic>
    </p:spTree>
    <p:extLst>
      <p:ext uri="{BB962C8B-B14F-4D97-AF65-F5344CB8AC3E}">
        <p14:creationId xmlns:p14="http://schemas.microsoft.com/office/powerpoint/2010/main" val="3876656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0766"/>
            <a:ext cx="8596668" cy="1320800"/>
          </a:xfrm>
        </p:spPr>
        <p:txBody>
          <a:bodyPr/>
          <a:lstStyle/>
          <a:p>
            <a:r>
              <a:rPr lang="cs-CZ" dirty="0"/>
              <a:t>Roční produkce – 1950 - 2018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C7FED3-3C1B-409A-8DDD-F341C5B6D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147"/>
            <a:ext cx="12192000" cy="5987854"/>
          </a:xfrm>
        </p:spPr>
      </p:pic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0EEA1-966E-4EA2-BA1E-C4882EF48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081"/>
            <a:ext cx="11514666" cy="5611919"/>
          </a:xfrm>
        </p:spPr>
      </p:pic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3C7B90-496C-4CA2-B50C-C2DA6F5E1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32899"/>
            <a:ext cx="11768447" cy="5625102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Spousta grafů</a:t>
            </a:r>
          </a:p>
          <a:p>
            <a:r>
              <a:rPr lang="cs-CZ" dirty="0"/>
              <a:t>Datová věda a nějaké ty řeči na úvod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r>
              <a:rPr lang="cs-CZ" dirty="0"/>
              <a:t>Občas vykoukne i nějaké to strojové učení</a:t>
            </a:r>
          </a:p>
          <a:p>
            <a:endParaRPr lang="cs-CZ" dirty="0"/>
          </a:p>
        </p:txBody>
      </p:sp>
      <p:pic>
        <p:nvPicPr>
          <p:cNvPr id="11268" name="Picture 4" descr="VÃ½sledek obrÃ¡zku pro xkcd machine learning">
            <a:extLst>
              <a:ext uri="{FF2B5EF4-FFF2-40B4-BE49-F238E27FC236}">
                <a16:creationId xmlns:a16="http://schemas.microsoft.com/office/drawing/2014/main" id="{7A50D5EA-3DB3-4709-A67A-655C3414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0"/>
            <a:ext cx="4507523" cy="53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E6CC-118A-4A78-8414-E4ECF231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Malý úvod do </a:t>
            </a:r>
            <a:r>
              <a:rPr lang="cs-CZ" dirty="0" err="1"/>
              <a:t>heatmap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20E950-5849-4655-9BAF-F329C62E3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26835" cy="3880773"/>
          </a:xfrm>
        </p:spPr>
        <p:txBody>
          <a:bodyPr/>
          <a:lstStyle/>
          <a:p>
            <a:r>
              <a:rPr lang="cs-CZ" dirty="0"/>
              <a:t>2D graf, ukazuje porovnání dvou faktorů</a:t>
            </a:r>
          </a:p>
          <a:p>
            <a:r>
              <a:rPr lang="cs-CZ" dirty="0"/>
              <a:t>Podle barvy znázorňuje kvantity, mapuje číslo na barvu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806C7-CE0F-45AB-9D0C-7C428AA8A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80775"/>
            <a:ext cx="5189516" cy="3877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8AC69-878F-499C-85DA-E75C17719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17" y="2977226"/>
            <a:ext cx="5097879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6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95BA0D-3168-47CD-8EA2-36A3DEE9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9" y="0"/>
            <a:ext cx="8285018" cy="6849263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805B492-A04E-4EE3-ABFD-4A562625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2802136" cy="1314203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</p:spTree>
    <p:extLst>
      <p:ext uri="{BB962C8B-B14F-4D97-AF65-F5344CB8AC3E}">
        <p14:creationId xmlns:p14="http://schemas.microsoft.com/office/powerpoint/2010/main" val="3779335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39607" cy="1320800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151357-E3CE-4098-91C1-504791CD5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31" y="0"/>
            <a:ext cx="8308769" cy="6868898"/>
          </a:xfrm>
        </p:spPr>
      </p:pic>
    </p:spTree>
    <p:extLst>
      <p:ext uri="{BB962C8B-B14F-4D97-AF65-F5344CB8AC3E}">
        <p14:creationId xmlns:p14="http://schemas.microsoft.com/office/powerpoint/2010/main" val="927717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9481BC6-A5B5-421D-8AAC-B5DC9D1A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447"/>
            <a:ext cx="9476509" cy="5567554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– od roku 1950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FDFA84-EA12-46AB-9337-8B8F8A228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7203"/>
            <a:ext cx="10070275" cy="5590798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35DA96D-7B61-4E83-9E40-B205DAF88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112"/>
            <a:ext cx="9274002" cy="5640889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681C96-48CC-47CB-9C0F-3514AF3D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21"/>
            <a:ext cx="10189029" cy="5613480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7541DC-1705-4CDB-920C-066D9D6B6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894"/>
            <a:ext cx="10830296" cy="5614425"/>
          </a:xfrm>
        </p:spPr>
      </p:pic>
    </p:spTree>
    <p:extLst>
      <p:ext uri="{BB962C8B-B14F-4D97-AF65-F5344CB8AC3E}">
        <p14:creationId xmlns:p14="http://schemas.microsoft.com/office/powerpoint/2010/main" val="380953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F083E9-8F18-4F65-8570-2C5F11E3C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911"/>
            <a:ext cx="11424062" cy="5625090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94" y="2886047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191" cy="1320800"/>
          </a:xfrm>
        </p:spPr>
        <p:txBody>
          <a:bodyPr/>
          <a:lstStyle/>
          <a:p>
            <a:r>
              <a:rPr lang="cs-CZ" dirty="0"/>
              <a:t>Produkce jednotlivých studií - logaritmicky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09A39-EF27-47ED-98E3-7CA186798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047"/>
            <a:ext cx="11400312" cy="5621953"/>
          </a:xfrm>
        </p:spPr>
      </p:pic>
    </p:spTree>
    <p:extLst>
      <p:ext uri="{BB962C8B-B14F-4D97-AF65-F5344CB8AC3E}">
        <p14:creationId xmlns:p14="http://schemas.microsoft.com/office/powerpoint/2010/main" val="41404774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542AE-F249-4979-A55C-4838793E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186"/>
            <a:ext cx="3317649" cy="5409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A61FC-15E3-4A83-BE0F-F8914581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48" y="1454923"/>
            <a:ext cx="3190029" cy="540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623AC-F515-4F7B-81FE-7AC33ECC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175" y="1447952"/>
            <a:ext cx="3317649" cy="54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5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7EA6F-1ECB-4F03-B258-96135D5B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44"/>
            <a:ext cx="3633849" cy="5562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2E04E-5F3F-4E05-A7E5-2292CBB1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49" y="1295144"/>
            <a:ext cx="3305631" cy="5562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50774-A92D-468A-9FCD-46791D26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414" y="1295144"/>
            <a:ext cx="3360892" cy="5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60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954FB-9D9C-4D3B-A5FF-99F03D7D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42"/>
            <a:ext cx="3267255" cy="556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5805E-86F9-45D2-938D-7BE923DF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662" y="1318362"/>
            <a:ext cx="3267255" cy="5539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9A4D4-92D9-4C20-8FDC-3FC6FBF0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917" y="1231696"/>
            <a:ext cx="3267255" cy="56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31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3C7A8-50E6-42A0-AD02-885470BB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506"/>
            <a:ext cx="3170712" cy="5586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223D6-675A-4F97-9336-42AD09A8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712" y="1271506"/>
            <a:ext cx="3405313" cy="5586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60C9F-5FF4-4676-A4FE-D4F74DB81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26" y="1271506"/>
            <a:ext cx="3213284" cy="55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10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9452318" cy="898567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13ABC3-B21A-4710-8206-B5DF8F27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809"/>
            <a:ext cx="9947564" cy="5949191"/>
          </a:xfrm>
        </p:spPr>
      </p:pic>
    </p:spTree>
    <p:extLst>
      <p:ext uri="{BB962C8B-B14F-4D97-AF65-F5344CB8AC3E}">
        <p14:creationId xmlns:p14="http://schemas.microsoft.com/office/powerpoint/2010/main" val="2769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9452318" cy="898567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28685B2-1C91-4EA2-BF84-F3C493E8A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53"/>
            <a:ext cx="11293434" cy="5915248"/>
          </a:xfrm>
        </p:spPr>
      </p:pic>
    </p:spTree>
    <p:extLst>
      <p:ext uri="{BB962C8B-B14F-4D97-AF65-F5344CB8AC3E}">
        <p14:creationId xmlns:p14="http://schemas.microsoft.com/office/powerpoint/2010/main" val="2482863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2932764" cy="3831772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0FFCF-D999-4181-9FAB-88B7CA99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10129"/>
            <a:ext cx="7358743" cy="684787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C41201-2A7F-4E61-9844-0D4EE4F3184E}"/>
              </a:ext>
            </a:extLst>
          </p:cNvPr>
          <p:cNvSpPr/>
          <p:nvPr/>
        </p:nvSpPr>
        <p:spPr>
          <a:xfrm>
            <a:off x="1" y="2038390"/>
            <a:ext cx="47263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Korelační koeficient=0.509244</a:t>
            </a:r>
          </a:p>
          <a:p>
            <a:r>
              <a:rPr lang="cs-CZ" dirty="0" err="1"/>
              <a:t>Xebec</a:t>
            </a:r>
            <a:r>
              <a:rPr lang="cs-CZ" dirty="0"/>
              <a:t> [</a:t>
            </a:r>
            <a:r>
              <a:rPr lang="cs-CZ" dirty="0" err="1"/>
              <a:t>Zíbek</a:t>
            </a:r>
            <a:r>
              <a:rPr lang="cs-CZ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11.2018-3.2019 – </a:t>
            </a:r>
            <a:r>
              <a:rPr lang="cs-CZ" dirty="0" err="1"/>
              <a:t>I.G.Port</a:t>
            </a:r>
            <a:r>
              <a:rPr lang="cs-CZ" dirty="0"/>
              <a:t> (majitel </a:t>
            </a:r>
            <a:r>
              <a:rPr lang="cs-CZ" dirty="0" err="1"/>
              <a:t>ProductionI.G</a:t>
            </a:r>
            <a:r>
              <a:rPr lang="cs-CZ" dirty="0"/>
              <a:t>. A </a:t>
            </a:r>
            <a:r>
              <a:rPr lang="cs-CZ" dirty="0" err="1"/>
              <a:t>Wit</a:t>
            </a:r>
            <a:r>
              <a:rPr lang="cs-CZ" dirty="0"/>
              <a:t> Studio) prodává </a:t>
            </a:r>
            <a:r>
              <a:rPr lang="cs-CZ" dirty="0" err="1"/>
              <a:t>Xebec</a:t>
            </a:r>
            <a:r>
              <a:rPr lang="cs-CZ" dirty="0"/>
              <a:t> studiu </a:t>
            </a:r>
            <a:r>
              <a:rPr lang="cs-CZ" dirty="0" err="1"/>
              <a:t>Sunriset</a:t>
            </a:r>
            <a:r>
              <a:rPr lang="cs-CZ" dirty="0"/>
              <a:t> a přejmenován na </a:t>
            </a:r>
            <a:r>
              <a:rPr lang="cs-CZ" dirty="0" err="1"/>
              <a:t>Sunrise</a:t>
            </a:r>
            <a:r>
              <a:rPr lang="cs-CZ" dirty="0"/>
              <a:t> </a:t>
            </a:r>
            <a:r>
              <a:rPr lang="cs-CZ" dirty="0" err="1"/>
              <a:t>Beyond</a:t>
            </a:r>
            <a:endParaRPr lang="cs-CZ" dirty="0"/>
          </a:p>
          <a:p>
            <a:endParaRPr lang="cs-C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373B7-7063-4428-BC98-0CBB39E1D64E}"/>
              </a:ext>
            </a:extLst>
          </p:cNvPr>
          <p:cNvSpPr/>
          <p:nvPr/>
        </p:nvSpPr>
        <p:spPr>
          <a:xfrm>
            <a:off x="9515953" y="5689063"/>
            <a:ext cx="225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Méně známá díla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14C6D-0D37-4890-B084-B8681669052A}"/>
              </a:ext>
            </a:extLst>
          </p:cNvPr>
          <p:cNvSpPr/>
          <p:nvPr/>
        </p:nvSpPr>
        <p:spPr>
          <a:xfrm>
            <a:off x="5907882" y="751447"/>
            <a:ext cx="169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Známější díla</a:t>
            </a:r>
          </a:p>
        </p:txBody>
      </p:sp>
    </p:spTree>
    <p:extLst>
      <p:ext uri="{BB962C8B-B14F-4D97-AF65-F5344CB8AC3E}">
        <p14:creationId xmlns:p14="http://schemas.microsoft.com/office/powerpoint/2010/main" val="12189061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48572" cy="1550894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11F4079-F776-49C8-8119-96122EEE8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49" y="0"/>
            <a:ext cx="9472551" cy="6856736"/>
          </a:xfrm>
        </p:spPr>
      </p:pic>
    </p:spTree>
    <p:extLst>
      <p:ext uri="{BB962C8B-B14F-4D97-AF65-F5344CB8AC3E}">
        <p14:creationId xmlns:p14="http://schemas.microsoft.com/office/powerpoint/2010/main" val="1152180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5" y="668976"/>
            <a:ext cx="2146548" cy="1837765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C95427-F6C1-46ED-A0F4-601C5DBFE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05" y="0"/>
            <a:ext cx="9892595" cy="6858000"/>
          </a:xfrm>
        </p:spPr>
      </p:pic>
    </p:spTree>
    <p:extLst>
      <p:ext uri="{BB962C8B-B14F-4D97-AF65-F5344CB8AC3E}">
        <p14:creationId xmlns:p14="http://schemas.microsoft.com/office/powerpoint/2010/main" val="2341234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E8E994-4ABE-43BA-A334-B89D03ECA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9997"/>
            <a:ext cx="9274002" cy="5628003"/>
          </a:xfrm>
        </p:spPr>
      </p:pic>
    </p:spTree>
    <p:extLst>
      <p:ext uri="{BB962C8B-B14F-4D97-AF65-F5344CB8AC3E}">
        <p14:creationId xmlns:p14="http://schemas.microsoft.com/office/powerpoint/2010/main" val="8080310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72" y="562098"/>
            <a:ext cx="2825885" cy="4823013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AABD6E-C29E-4CB0-B7F3-43A480080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32" y="0"/>
            <a:ext cx="9364268" cy="6662057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0224"/>
            <a:ext cx="2921330" cy="4679576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2BFA99-85BC-4C30-9293-47358A5C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48" y="0"/>
            <a:ext cx="9411951" cy="6602681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0635"/>
            <a:ext cx="2935442" cy="3532094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6160AF-6AC6-4F2B-B0C2-25E5931C2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0"/>
            <a:ext cx="9365673" cy="6577870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C0BD28-63B7-48A9-BF95-A656D0E24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77" y="-1"/>
            <a:ext cx="9389423" cy="6594551"/>
          </a:xfrm>
        </p:spPr>
      </p:pic>
      <p:sp>
        <p:nvSpPr>
          <p:cNvPr id="6" name="Nadpis 1">
            <a:extLst>
              <a:ext uri="{FF2B5EF4-FFF2-40B4-BE49-F238E27FC236}">
                <a16:creationId xmlns:a16="http://schemas.microsoft.com/office/drawing/2014/main" id="{570EFBCF-7DCF-463A-9009-3FF80D5D7995}"/>
              </a:ext>
            </a:extLst>
          </p:cNvPr>
          <p:cNvSpPr txBox="1">
            <a:spLocks/>
          </p:cNvSpPr>
          <p:nvPr/>
        </p:nvSpPr>
        <p:spPr>
          <a:xfrm>
            <a:off x="0" y="600635"/>
            <a:ext cx="2935442" cy="353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/>
              <a:t>Produkce jednotlivých studií - prvky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1394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7F80197-1F93-4546-A6B8-2F82B721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136144"/>
            <a:ext cx="5089488" cy="25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20" y="3593099"/>
            <a:ext cx="3161398" cy="222249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30" y="0"/>
            <a:ext cx="3498397" cy="32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86" y="45502"/>
            <a:ext cx="2660254" cy="307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59" y="5690370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472" y="6602948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2597308" y="3175770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pic>
        <p:nvPicPr>
          <p:cNvPr id="1026" name="Picture 2" descr="VÃ½sledek obrÃ¡zku pro cosine similarity">
            <a:extLst>
              <a:ext uri="{FF2B5EF4-FFF2-40B4-BE49-F238E27FC236}">
                <a16:creationId xmlns:a16="http://schemas.microsoft.com/office/drawing/2014/main" id="{9FCBB773-E1F2-483F-84A1-6860867A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340" y="3222208"/>
            <a:ext cx="3629891" cy="27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Ã½sledek obrÃ¡zku pro cosine similarity">
            <a:extLst>
              <a:ext uri="{FF2B5EF4-FFF2-40B4-BE49-F238E27FC236}">
                <a16:creationId xmlns:a16="http://schemas.microsoft.com/office/drawing/2014/main" id="{463B9B75-66AC-497B-AACC-8BEF5D5C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5743575"/>
            <a:ext cx="40862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915896" cy="918694"/>
          </a:xfrm>
        </p:spPr>
        <p:txBody>
          <a:bodyPr>
            <a:normAutofit/>
          </a:bodyPr>
          <a:lstStyle/>
          <a:p>
            <a:r>
              <a:rPr lang="cs-CZ" dirty="0"/>
              <a:t>Srovnání metrik při vyšším zastoupení 1 prvku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6506EF-A0A9-4C36-80CE-8F21A38E9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243"/>
            <a:ext cx="9060873" cy="5803757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890619" cy="2528047"/>
          </a:xfrm>
        </p:spPr>
        <p:txBody>
          <a:bodyPr/>
          <a:lstStyle/>
          <a:p>
            <a:r>
              <a:rPr lang="cs-CZ" dirty="0"/>
              <a:t>Vzdálenosti studií – Manhattan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30615-9023-4E20-B4F1-A947F3EB3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3" y="0"/>
            <a:ext cx="9046377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85AD8A-EA7A-4606-8CB0-7CB703C82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937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594"/>
            <a:ext cx="3229648" cy="4876801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Manhattan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8176C-7D05-438C-9332-61D08A59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3" y="0"/>
            <a:ext cx="904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527260" cy="3880773"/>
          </a:xfrm>
        </p:spPr>
        <p:txBody>
          <a:bodyPr/>
          <a:lstStyle/>
          <a:p>
            <a:r>
              <a:rPr lang="cs-CZ" dirty="0" err="1"/>
              <a:t>buzzword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5F687-B875-4DD0-9F13-E52C7A5D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9" y="1810522"/>
            <a:ext cx="7636535" cy="50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168525" cy="2819400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B1B7A4-AF6D-46C6-81EB-7910E5E9D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5" y="0"/>
            <a:ext cx="9046376" cy="6858000"/>
          </a:xfrm>
        </p:spPr>
      </p:pic>
    </p:spTree>
    <p:extLst>
      <p:ext uri="{BB962C8B-B14F-4D97-AF65-F5344CB8AC3E}">
        <p14:creationId xmlns:p14="http://schemas.microsoft.com/office/powerpoint/2010/main" val="17724171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642"/>
            <a:ext cx="3265715" cy="5577444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B25370-AEC8-4FB9-8189-8E02BA76F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3" y="0"/>
            <a:ext cx="904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689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9F3EE9-A908-45E9-BE72-86733EA5E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3" y="0"/>
            <a:ext cx="9046377" cy="6858000"/>
          </a:xfrm>
          <a:prstGeom prst="rect">
            <a:avLst/>
          </a:prstGeom>
        </p:spPr>
      </p:pic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3265715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studií – Jensen-Shannon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41108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3265715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studií – Jensen-Shannon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F42F2-B6B3-4D82-A9B4-D10345D6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76" y="0"/>
            <a:ext cx="804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1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744017-91A7-4AE7-8AA5-FFE366292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19895"/>
            <a:ext cx="8596668" cy="1320800"/>
          </a:xfrm>
        </p:spPr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EA325B-2570-405F-AF18-0ACFC1001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1328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 – 2D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3230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Společné výskyty prvků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prvek se vyskytuje v různých titulech</a:t>
            </a:r>
          </a:p>
          <a:p>
            <a:r>
              <a:rPr lang="cs-CZ" dirty="0"/>
              <a:t>Můžeme měřit jejich podobnost/vzdálenost podle toho, zda se vyskytují společně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F2E522-521A-457B-8436-E323A291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" y="3375036"/>
            <a:ext cx="8848984" cy="23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3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Metrika pro množinová data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Normalized</a:t>
            </a:r>
            <a:r>
              <a:rPr lang="cs-CZ" dirty="0"/>
              <a:t> web distance</a:t>
            </a:r>
          </a:p>
          <a:p>
            <a:pPr lvl="1"/>
            <a:r>
              <a:rPr lang="cs-CZ" dirty="0"/>
              <a:t>určuje podobnost/vzdálenost dokumentů</a:t>
            </a:r>
          </a:p>
          <a:p>
            <a:pPr lvl="1"/>
            <a:r>
              <a:rPr lang="it-IT" dirty="0"/>
              <a:t>Rudi L. Cilibrasi and Paul M.B. Vit´anyi</a:t>
            </a:r>
            <a:r>
              <a:rPr lang="cs-CZ" dirty="0"/>
              <a:t>, 2009</a:t>
            </a:r>
          </a:p>
          <a:p>
            <a:r>
              <a:rPr lang="cs-CZ" dirty="0" err="1"/>
              <a:t>Normalized</a:t>
            </a:r>
            <a:r>
              <a:rPr lang="cs-CZ" dirty="0"/>
              <a:t> </a:t>
            </a:r>
            <a:r>
              <a:rPr lang="cs-CZ" dirty="0" err="1"/>
              <a:t>social</a:t>
            </a:r>
            <a:r>
              <a:rPr lang="cs-CZ" dirty="0"/>
              <a:t> distance</a:t>
            </a:r>
          </a:p>
          <a:p>
            <a:pPr lvl="1"/>
            <a:r>
              <a:rPr lang="cs-CZ" dirty="0"/>
              <a:t>Josef </a:t>
            </a:r>
            <a:r>
              <a:rPr lang="cs-CZ" dirty="0" err="1"/>
              <a:t>Šlerka</a:t>
            </a:r>
            <a:r>
              <a:rPr lang="cs-CZ" dirty="0"/>
              <a:t>, Vít </a:t>
            </a:r>
            <a:r>
              <a:rPr lang="cs-CZ" dirty="0" err="1"/>
              <a:t>Šisler</a:t>
            </a:r>
            <a:r>
              <a:rPr lang="cs-CZ" dirty="0"/>
              <a:t>, 2017</a:t>
            </a:r>
          </a:p>
          <a:p>
            <a:pPr lvl="1"/>
            <a:r>
              <a:rPr lang="en-US" dirty="0"/>
              <a:t>Methods for studying video games and religion</a:t>
            </a:r>
            <a:endParaRPr lang="cs-CZ" dirty="0"/>
          </a:p>
          <a:p>
            <a:pPr lvl="1"/>
            <a:r>
              <a:rPr lang="cs-CZ" dirty="0"/>
              <a:t>Matematicky to samé, ale použité na lidi a sociální skupiny</a:t>
            </a:r>
          </a:p>
          <a:p>
            <a:r>
              <a:rPr lang="cs-CZ" dirty="0"/>
              <a:t>Lze použít i na prvky (=skupiny) a anime (=lidi)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BCA61F8-23FA-4A7B-851D-9F4E27AD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048250"/>
            <a:ext cx="428237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7A1C917A-EBBD-4FBC-9493-6BDF7E8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947877"/>
            <a:ext cx="4282374" cy="9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BFF62F-A8B5-49E7-93AF-6C3D5B6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6EF6B85-8D5F-4F8F-AF2A-8789A654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" y="0"/>
            <a:ext cx="8693464" cy="6520098"/>
          </a:xfrm>
        </p:spPr>
      </p:pic>
    </p:spTree>
    <p:extLst>
      <p:ext uri="{BB962C8B-B14F-4D97-AF65-F5344CB8AC3E}">
        <p14:creationId xmlns:p14="http://schemas.microsoft.com/office/powerpoint/2010/main" val="2441467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4476997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prvků – NSD</a:t>
            </a:r>
            <a:br>
              <a:rPr lang="cs-CZ" dirty="0"/>
            </a:br>
            <a:r>
              <a:rPr lang="cs-CZ" dirty="0" err="1"/>
              <a:t>ekvalizováno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4A6BA-A909-4602-8BAB-DFF906C55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40" y="0"/>
            <a:ext cx="7940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Znovu a formálněji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471244" cy="3880773"/>
          </a:xfrm>
        </p:spPr>
        <p:txBody>
          <a:bodyPr/>
          <a:lstStyle/>
          <a:p>
            <a:r>
              <a:rPr lang="cs-CZ" dirty="0"/>
              <a:t>Datová věda</a:t>
            </a:r>
          </a:p>
          <a:p>
            <a:pPr lvl="1"/>
            <a:r>
              <a:rPr lang="cs-CZ" dirty="0"/>
              <a:t>Data je výraz pro údaje, používané pro popis nějakého jevu nebo vlastnosti pozorovaného objektu.</a:t>
            </a:r>
          </a:p>
          <a:p>
            <a:pPr lvl="1"/>
            <a:r>
              <a:rPr lang="cs-CZ" dirty="0"/>
              <a:t>Věda jako celek je systematický způsob racionálního a empirického poznávání skutečnosti, zaměřený na spolehlivost výsledků a často i na možnosti aplikace a predikce.</a:t>
            </a:r>
          </a:p>
          <a:p>
            <a:pPr lvl="1"/>
            <a:r>
              <a:rPr lang="cs-CZ" dirty="0"/>
              <a:t>Studium zobecnitelných extrakcí (výtažků) znalostí z dat.</a:t>
            </a:r>
          </a:p>
          <a:p>
            <a:pPr lvl="2"/>
            <a:r>
              <a:rPr lang="cs-CZ" dirty="0" err="1"/>
              <a:t>Dhar</a:t>
            </a:r>
            <a:r>
              <a:rPr lang="cs-CZ" dirty="0"/>
              <a:t>, </a:t>
            </a:r>
            <a:r>
              <a:rPr lang="cs-CZ" dirty="0" err="1"/>
              <a:t>Vasant</a:t>
            </a:r>
            <a:r>
              <a:rPr lang="cs-CZ" dirty="0"/>
              <a:t> (2013). Data Science and </a:t>
            </a:r>
            <a:r>
              <a:rPr lang="cs-CZ" dirty="0" err="1"/>
              <a:t>Prediction</a:t>
            </a:r>
            <a:r>
              <a:rPr lang="cs-CZ" dirty="0"/>
              <a:t>. </a:t>
            </a:r>
            <a:r>
              <a:rPr lang="cs-CZ" i="1" dirty="0" err="1"/>
              <a:t>Commun</a:t>
            </a:r>
            <a:r>
              <a:rPr lang="cs-CZ" i="1" dirty="0"/>
              <a:t>. ACM, 56</a:t>
            </a:r>
            <a:r>
              <a:rPr lang="cs-CZ" dirty="0"/>
              <a:t>, 64-73.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A57C2-505A-4F80-92E9-59614FE7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740" y="0"/>
            <a:ext cx="4163260" cy="37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4476997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prvků – NSD</a:t>
            </a:r>
          </a:p>
          <a:p>
            <a:r>
              <a:rPr lang="cs-CZ" dirty="0" err="1"/>
              <a:t>ekvalizováno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94865-AC7F-4F25-8771-E23F4C0DD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40" y="0"/>
            <a:ext cx="7940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06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CE2B23-884F-41F2-9F77-B6EEC1A0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21571621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2047E94-544A-4226-A900-EF36D469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013112" cy="3880773"/>
          </a:xfrm>
        </p:spPr>
        <p:txBody>
          <a:bodyPr/>
          <a:lstStyle/>
          <a:p>
            <a:r>
              <a:rPr lang="cs-CZ" dirty="0" err="1"/>
              <a:t>Original</a:t>
            </a:r>
            <a:r>
              <a:rPr lang="cs-CZ" dirty="0"/>
              <a:t> by Josef </a:t>
            </a:r>
            <a:r>
              <a:rPr lang="cs-CZ" dirty="0" err="1"/>
              <a:t>Šlerka</a:t>
            </a:r>
            <a:endParaRPr lang="cs-CZ" dirty="0"/>
          </a:p>
        </p:txBody>
      </p:sp>
      <p:pic>
        <p:nvPicPr>
          <p:cNvPr id="6146" name="Picture 2" descr="https://scontent-frt3-1.xx.fbcdn.net/v/t1.15752-9/36062835_10156492476903156_3338827281496801280_n.png?_nc_cat=0&amp;oh=88c2e429e9b6f6e124263cec827ddc8b&amp;oe=5BD58C84">
            <a:extLst>
              <a:ext uri="{FF2B5EF4-FFF2-40B4-BE49-F238E27FC236}">
                <a16:creationId xmlns:a16="http://schemas.microsoft.com/office/drawing/2014/main" id="{5E7DC984-FC52-454E-ABE3-009FD8FF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55" y="758"/>
            <a:ext cx="7101690" cy="68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89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2D a K-</a:t>
            </a:r>
            <a:r>
              <a:rPr lang="cs-CZ" dirty="0" err="1"/>
              <a:t>means</a:t>
            </a:r>
            <a:r>
              <a:rPr lang="cs-CZ" dirty="0"/>
              <a:t> </a:t>
            </a:r>
            <a:r>
              <a:rPr lang="cs-CZ" dirty="0" err="1"/>
              <a:t>clustering</a:t>
            </a:r>
            <a:endParaRPr lang="cs-CZ" dirty="0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0D1AF966-681A-4624-9EDD-FB2D9D42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9932" cy="3880773"/>
          </a:xfrm>
        </p:spPr>
        <p:txBody>
          <a:bodyPr/>
          <a:lstStyle/>
          <a:p>
            <a:r>
              <a:rPr lang="cs-CZ" dirty="0" err="1"/>
              <a:t>Local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– uvíznutí v lokálním optimu</a:t>
            </a:r>
          </a:p>
          <a:p>
            <a:r>
              <a:rPr lang="cs-CZ" dirty="0"/>
              <a:t>Velká ztráta informace natlačením do 2D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B93B8-F199-4CCF-B532-28006BCB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1327276"/>
            <a:ext cx="8700655" cy="55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451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FD17E3-880F-494F-AFEC-F442C4B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83751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Hierarchické shlukování podle vzájemných vzdáleností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1DEC68-2993-4D35-A422-7978CC48E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51" y="-5907"/>
            <a:ext cx="7596249" cy="6863908"/>
          </a:xfrm>
        </p:spPr>
      </p:pic>
    </p:spTree>
    <p:extLst>
      <p:ext uri="{BB962C8B-B14F-4D97-AF65-F5344CB8AC3E}">
        <p14:creationId xmlns:p14="http://schemas.microsoft.com/office/powerpoint/2010/main" val="38326624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anime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5CCA8F-0632-4DF8-AB9F-4BC7713A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067"/>
            <a:ext cx="8918369" cy="5717933"/>
          </a:xfrm>
        </p:spPr>
      </p:pic>
    </p:spTree>
    <p:extLst>
      <p:ext uri="{BB962C8B-B14F-4D97-AF65-F5344CB8AC3E}">
        <p14:creationId xmlns:p14="http://schemas.microsoft.com/office/powerpoint/2010/main" val="3541434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74002" cy="1320800"/>
          </a:xfrm>
        </p:spPr>
        <p:txBody>
          <a:bodyPr/>
          <a:lstStyle/>
          <a:p>
            <a:r>
              <a:rPr lang="cs-CZ" dirty="0"/>
              <a:t>Hodnocení anime – průměr podle uživatelů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95C43A6-B76F-4419-9115-EEFE392F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2437 uživatelů má průměr čistých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AC0AC-1D20-48AB-8B55-47C276C29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512"/>
            <a:ext cx="8336478" cy="52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17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9" y="640386"/>
            <a:ext cx="3842125" cy="3658482"/>
          </a:xfrm>
        </p:spPr>
        <p:txBody>
          <a:bodyPr/>
          <a:lstStyle/>
          <a:p>
            <a:r>
              <a:rPr lang="cs-CZ" dirty="0"/>
              <a:t>Zastoupení prvků ve shlédnutých podle věku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92C5B-09DB-4231-A059-3547940EF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08" y="0"/>
            <a:ext cx="8342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5BE14-3A3D-4A07-A019-D8B41016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08" y="0"/>
            <a:ext cx="8342892" cy="6858000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8F66FF9D-FA5D-43CC-9BDE-324C83639215}"/>
              </a:ext>
            </a:extLst>
          </p:cNvPr>
          <p:cNvSpPr txBox="1">
            <a:spLocks/>
          </p:cNvSpPr>
          <p:nvPr/>
        </p:nvSpPr>
        <p:spPr>
          <a:xfrm>
            <a:off x="159859" y="640386"/>
            <a:ext cx="3842125" cy="36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Zastoupení prvků ve shlédnutých podle věku</a:t>
            </a:r>
          </a:p>
          <a:p>
            <a:r>
              <a:rPr lang="cs-CZ" dirty="0" err="1"/>
              <a:t>ekvalizováno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311769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6256C-6B28-42F5-AACB-C96DF058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Zastoupení prvků ve shlédnutých titulech podle věku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E1ED1E-C4C5-42EB-9E48-2188B96A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jakém žánru je největší rozdíl podle věku?</a:t>
            </a:r>
          </a:p>
          <a:p>
            <a:r>
              <a:rPr lang="cs-CZ" dirty="0"/>
              <a:t>Informační entropie – popisuje nerovnoměrnost distribuce, říká jak moc je distribuce informativní (odlišná od rovnoměrného rozdělení)</a:t>
            </a:r>
          </a:p>
        </p:txBody>
      </p:sp>
      <p:pic>
        <p:nvPicPr>
          <p:cNvPr id="12290" name="Picture 2" descr="VÃ½sledek obrÃ¡zku pro information entropy">
            <a:extLst>
              <a:ext uri="{FF2B5EF4-FFF2-40B4-BE49-F238E27FC236}">
                <a16:creationId xmlns:a16="http://schemas.microsoft.com/office/drawing/2014/main" id="{9295006F-E437-4E49-AFF8-A2EBBD87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" y="3223270"/>
            <a:ext cx="2361041" cy="8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1153"/>
            <a:ext cx="8596668" cy="1320800"/>
          </a:xfrm>
        </p:spPr>
        <p:txBody>
          <a:bodyPr/>
          <a:lstStyle/>
          <a:p>
            <a:r>
              <a:rPr lang="cs-CZ" dirty="0"/>
              <a:t>Získávání dat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08840"/>
            <a:ext cx="8596668" cy="3880773"/>
          </a:xfrm>
        </p:spPr>
        <p:txBody>
          <a:bodyPr/>
          <a:lstStyle/>
          <a:p>
            <a:r>
              <a:rPr lang="cs-CZ" dirty="0"/>
              <a:t>300 tisíc uživatelů</a:t>
            </a:r>
          </a:p>
          <a:p>
            <a:r>
              <a:rPr lang="cs-CZ" dirty="0"/>
              <a:t>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Dotěženo těsně před pádem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5 GB v CSV, největší veřejný anime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K dispozici: https://www.kaggle.com/azathoth42/myanimelist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9B181F-5D6B-47CD-92C4-C193AB31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" y="4168053"/>
            <a:ext cx="10101261" cy="215911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315EFE-1FAF-4157-AE7B-53DCB351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" y="6316890"/>
            <a:ext cx="10101261" cy="5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605E8A-A06C-4511-A714-2CCF75F35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0" y="0"/>
            <a:ext cx="11150930" cy="6861568"/>
          </a:xfrm>
        </p:spPr>
      </p:pic>
    </p:spTree>
    <p:extLst>
      <p:ext uri="{BB962C8B-B14F-4D97-AF65-F5344CB8AC3E}">
        <p14:creationId xmlns:p14="http://schemas.microsoft.com/office/powerpoint/2010/main" val="23459548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8BA4A-B291-455E-A018-2DEC3DDF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70" y="134586"/>
            <a:ext cx="6020349" cy="803565"/>
          </a:xfrm>
        </p:spPr>
        <p:txBody>
          <a:bodyPr/>
          <a:lstStyle/>
          <a:p>
            <a:r>
              <a:rPr lang="cs-CZ" dirty="0"/>
              <a:t>To samé, ale podle pohlaví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6913AC-EC6F-416A-ADE8-B398B4DF8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756796"/>
            <a:ext cx="10030691" cy="6101204"/>
          </a:xfrm>
        </p:spPr>
      </p:pic>
    </p:spTree>
    <p:extLst>
      <p:ext uri="{BB962C8B-B14F-4D97-AF65-F5344CB8AC3E}">
        <p14:creationId xmlns:p14="http://schemas.microsoft.com/office/powerpoint/2010/main" val="33938053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3B027D-530E-4D54-862A-8CF178BF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34" y="0"/>
            <a:ext cx="10450966" cy="68580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7F843D9-C95E-45A0-BB3E-29B6A111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91927F5-AEEE-4ECE-9FB4-BEE03562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25385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F5595-AF32-4650-95C4-DBFDDDC8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7714"/>
            <a:ext cx="9713575" cy="720438"/>
          </a:xfrm>
        </p:spPr>
        <p:txBody>
          <a:bodyPr/>
          <a:lstStyle/>
          <a:p>
            <a:r>
              <a:rPr lang="cs-CZ" dirty="0"/>
              <a:t>Největší rozdíly mezi pohlavími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F354A75-7DAD-4634-883A-C7C13C4F4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1003"/>
            <a:ext cx="8894618" cy="5506998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D3AC2D-D3CD-421C-B78B-E014AB5D0252}"/>
              </a:ext>
            </a:extLst>
          </p:cNvPr>
          <p:cNvSpPr/>
          <p:nvPr/>
        </p:nvSpPr>
        <p:spPr>
          <a:xfrm>
            <a:off x="589807" y="821412"/>
            <a:ext cx="6986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(% zastoupení v průměrném seznamu shlédnutých podle pohlaví)</a:t>
            </a:r>
          </a:p>
        </p:txBody>
      </p:sp>
    </p:spTree>
    <p:extLst>
      <p:ext uri="{BB962C8B-B14F-4D97-AF65-F5344CB8AC3E}">
        <p14:creationId xmlns:p14="http://schemas.microsoft.com/office/powerpoint/2010/main" val="40843158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Dokážeme podle zastoupení daného prvku odhadnout spolehlivě pohlaví dané(ho) </a:t>
            </a:r>
            <a:r>
              <a:rPr lang="cs-CZ" dirty="0" err="1"/>
              <a:t>otaku</a:t>
            </a:r>
            <a:r>
              <a:rPr lang="cs-CZ" dirty="0"/>
              <a:t>?</a:t>
            </a:r>
          </a:p>
          <a:p>
            <a:r>
              <a:rPr lang="cs-CZ" dirty="0"/>
              <a:t>Rozhodovací stromy, minimalizace GINI </a:t>
            </a:r>
            <a:r>
              <a:rPr lang="cs-CZ" dirty="0" err="1"/>
              <a:t>impurity</a:t>
            </a:r>
            <a:endParaRPr lang="cs-CZ" dirty="0"/>
          </a:p>
          <a:p>
            <a:r>
              <a:rPr lang="cs-CZ" dirty="0"/>
              <a:t>Stačí hloubka 2 na 86% přesnost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66BB48-01BD-41B2-9D23-AFAF34C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36"/>
            <a:ext cx="9274002" cy="40376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690133-7B60-4D84-BF81-C95E0266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4" y="2336570"/>
            <a:ext cx="4979046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61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F1AD7-CFE7-4A89-A962-3AABBD1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vyšší přesnost?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53F1D08-5669-43CF-AEF5-5BBF1590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ale…</a:t>
            </a:r>
          </a:p>
          <a:p>
            <a:r>
              <a:rPr lang="cs-CZ" dirty="0"/>
              <a:t>Větší stromy jsou hůře interpretovatelné, hůře se v nich orientuje</a:t>
            </a:r>
          </a:p>
          <a:p>
            <a:r>
              <a:rPr lang="cs-CZ" dirty="0"/>
              <a:t>Ostatní algoritmy jsou hůře interpretovatelné než rozhodovací stromy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Strom s hloubkou 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E39D7EA-8955-44FD-91E1-85399DC6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74"/>
            <a:ext cx="12192000" cy="1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2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7C7F5-5E62-45EE-AD23-346FEB8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pro věk?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FA07DF9-8E27-4A2E-A600-0D3598AE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věk mají rozhodovací stromy mnohem nižší přesnost</a:t>
            </a:r>
          </a:p>
          <a:p>
            <a:r>
              <a:rPr lang="cs-CZ" dirty="0"/>
              <a:t>Žádný žánr není dostatečně rozhodující</a:t>
            </a:r>
          </a:p>
          <a:p>
            <a:r>
              <a:rPr lang="cs-CZ" dirty="0"/>
              <a:t>Věk se mění v čase, pohlaví (většinou ne)</a:t>
            </a:r>
          </a:p>
        </p:txBody>
      </p:sp>
    </p:spTree>
    <p:extLst>
      <p:ext uri="{BB962C8B-B14F-4D97-AF65-F5344CB8AC3E}">
        <p14:creationId xmlns:p14="http://schemas.microsoft.com/office/powerpoint/2010/main" val="1871550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/>
          <a:lstStyle/>
          <a:p>
            <a:r>
              <a:rPr lang="cs-CZ" dirty="0"/>
              <a:t>Na co se celkově lidé dívají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94" y="0"/>
            <a:ext cx="9172106" cy="6858000"/>
          </a:xfrm>
        </p:spPr>
      </p:pic>
    </p:spTree>
    <p:extLst>
      <p:ext uri="{BB962C8B-B14F-4D97-AF65-F5344CB8AC3E}">
        <p14:creationId xmlns:p14="http://schemas.microsoft.com/office/powerpoint/2010/main" val="43188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>
            <a:normAutofit fontScale="90000"/>
          </a:bodyPr>
          <a:lstStyle/>
          <a:p>
            <a:r>
              <a:rPr lang="cs-CZ" dirty="0"/>
              <a:t>Na co se celkově lidé dívají vs. produkce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50" y="0"/>
            <a:ext cx="9159593" cy="6858000"/>
          </a:xfrm>
        </p:spPr>
      </p:pic>
    </p:spTree>
    <p:extLst>
      <p:ext uri="{BB962C8B-B14F-4D97-AF65-F5344CB8AC3E}">
        <p14:creationId xmlns:p14="http://schemas.microsoft.com/office/powerpoint/2010/main" val="20256090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698912" cy="2722686"/>
          </a:xfrm>
        </p:spPr>
        <p:txBody>
          <a:bodyPr>
            <a:normAutofit fontScale="90000"/>
          </a:bodyPr>
          <a:lstStyle/>
          <a:p>
            <a:r>
              <a:rPr lang="cs-CZ" dirty="0"/>
              <a:t>Vzdálenosti prvků – NSD – průměr hodnocení nad 9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62" y="-17803"/>
            <a:ext cx="7958038" cy="6875803"/>
          </a:xfrm>
        </p:spPr>
      </p:pic>
    </p:spTree>
    <p:extLst>
      <p:ext uri="{BB962C8B-B14F-4D97-AF65-F5344CB8AC3E}">
        <p14:creationId xmlns:p14="http://schemas.microsoft.com/office/powerpoint/2010/main" val="1929719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909" cy="4351338"/>
          </a:xfrm>
        </p:spPr>
        <p:txBody>
          <a:bodyPr/>
          <a:lstStyle/>
          <a:p>
            <a:r>
              <a:rPr lang="cs-CZ" dirty="0"/>
              <a:t>Všechna nasbíraná data budou použita na </a:t>
            </a:r>
            <a:r>
              <a:rPr lang="cs-CZ" dirty="0" err="1"/>
              <a:t>Trumpovu</a:t>
            </a:r>
            <a:r>
              <a:rPr lang="cs-CZ" dirty="0"/>
              <a:t> příští volební kampaň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F8F0CF7-5CC2-4E72-BF2E-2EF3A132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5" y="3276845"/>
            <a:ext cx="3985799" cy="33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31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8"/>
            <a:ext cx="3177489" cy="3245225"/>
          </a:xfrm>
        </p:spPr>
        <p:txBody>
          <a:bodyPr>
            <a:normAutofit/>
          </a:bodyPr>
          <a:lstStyle/>
          <a:p>
            <a:r>
              <a:rPr lang="cs-CZ" dirty="0"/>
              <a:t>Na základě něj hierarchické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39" y="-8902"/>
            <a:ext cx="7719061" cy="6875803"/>
          </a:xfrm>
        </p:spPr>
      </p:pic>
    </p:spTree>
    <p:extLst>
      <p:ext uri="{BB962C8B-B14F-4D97-AF65-F5344CB8AC3E}">
        <p14:creationId xmlns:p14="http://schemas.microsoft.com/office/powerpoint/2010/main" val="22697003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06CCD1-4B90-47DE-ADFD-F241D595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23BF3489-C4C5-4DC3-B0F2-1EAA4B3C1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8" y="-16289"/>
            <a:ext cx="10863072" cy="6874289"/>
          </a:xfrm>
        </p:spPr>
      </p:pic>
    </p:spTree>
    <p:extLst>
      <p:ext uri="{BB962C8B-B14F-4D97-AF65-F5344CB8AC3E}">
        <p14:creationId xmlns:p14="http://schemas.microsoft.com/office/powerpoint/2010/main" val="19874570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3B2E-BA68-4C7F-A720-B9C7FAD6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8DC4B5FE-06BE-4027-8167-03E41B61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24" y="0"/>
            <a:ext cx="6969512" cy="6858000"/>
          </a:xfrm>
        </p:spPr>
      </p:pic>
    </p:spTree>
    <p:extLst>
      <p:ext uri="{BB962C8B-B14F-4D97-AF65-F5344CB8AC3E}">
        <p14:creationId xmlns:p14="http://schemas.microsoft.com/office/powerpoint/2010/main" val="3307981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4F0ED-7224-44E6-B8C0-2496EC1E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Časoprostor pro dotazy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0FBEFA-84D6-4B4E-A1DF-DDC0272B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16787827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17006</TotalTime>
  <Words>1190</Words>
  <Application>Microsoft Office PowerPoint</Application>
  <PresentationFormat>Widescreen</PresentationFormat>
  <Paragraphs>208</Paragraphs>
  <Slides>93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Trebuchet MS</vt:lpstr>
      <vt:lpstr>Wingdings 3</vt:lpstr>
      <vt:lpstr>Fazeta</vt:lpstr>
      <vt:lpstr>MyAnimeList očima datového vědce</vt:lpstr>
      <vt:lpstr>Upozornění</vt:lpstr>
      <vt:lpstr>Co nás čeká</vt:lpstr>
      <vt:lpstr>Sponzorství</vt:lpstr>
      <vt:lpstr>MyAnimeList</vt:lpstr>
      <vt:lpstr>Datová věda</vt:lpstr>
      <vt:lpstr>Znovu a formálněji</vt:lpstr>
      <vt:lpstr>Získávání dat</vt:lpstr>
      <vt:lpstr>Upozornění</vt:lpstr>
      <vt:lpstr>Zpracování dat</vt:lpstr>
      <vt:lpstr>Základní čištění</vt:lpstr>
      <vt:lpstr>Špatná data, co jsou vlastně správná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Je anime pro děti?</vt:lpstr>
      <vt:lpstr>Je tohle správná opověď na otázku?</vt:lpstr>
      <vt:lpstr>Je tohle správná opověď na otázku?</vt:lpstr>
      <vt:lpstr>Je anime pro děti?</vt:lpstr>
      <vt:lpstr>Rating a prvky</vt:lpstr>
      <vt:lpstr>Roční produkce – 1950 - 2018</vt:lpstr>
      <vt:lpstr>Roční produkce – posledních 30 let</vt:lpstr>
      <vt:lpstr>Počet anime celkem – posledních 30 let</vt:lpstr>
      <vt:lpstr>Malý úvod do heatmap</vt:lpstr>
      <vt:lpstr>Vývoj prvků v čase</vt:lpstr>
      <vt:lpstr>Vývoj prvků v čase</vt:lpstr>
      <vt:lpstr>Originální anime a adaptace</vt:lpstr>
      <vt:lpstr>Adaptace – vývoj v čase – od roku 1950</vt:lpstr>
      <vt:lpstr>Adaptace – vývoj v čase od roku 1988</vt:lpstr>
      <vt:lpstr>Adaptace – vývoj v čase od roku 1988</vt:lpstr>
      <vt:lpstr>Adaptace – vývoj v čase od roku 1988</vt:lpstr>
      <vt:lpstr>Studia</vt:lpstr>
      <vt:lpstr>Produkce jednotlivých studií</vt:lpstr>
      <vt:lpstr>Produkce jednotlivých studií - logaritmicky</vt:lpstr>
      <vt:lpstr>Nejznámější díla studií</vt:lpstr>
      <vt:lpstr>Nejznámější díla studií 2</vt:lpstr>
      <vt:lpstr>Nejznámější díla studií 3</vt:lpstr>
      <vt:lpstr>Nejznámější díla studií 4</vt:lpstr>
      <vt:lpstr>Produkce jednotlivých studií</vt:lpstr>
      <vt:lpstr>Produkce jednotlivých studií</vt:lpstr>
      <vt:lpstr>Produkce jednotlivých studií</vt:lpstr>
      <vt:lpstr>Co studia adaptují</vt:lpstr>
      <vt:lpstr>Co studia adaptují</vt:lpstr>
      <vt:lpstr>Co studia adaptují</vt:lpstr>
      <vt:lpstr>Produkce jednotlivých studií - prvky</vt:lpstr>
      <vt:lpstr>Produkce jednotlivých studií - prvky</vt:lpstr>
      <vt:lpstr>Produkce jednotlivých studií - prvky</vt:lpstr>
      <vt:lpstr>PowerPoint Presentation</vt:lpstr>
      <vt:lpstr>Produkce jednotlivých studií - prvky</vt:lpstr>
      <vt:lpstr>Vzdálenosti</vt:lpstr>
      <vt:lpstr>Srovnání metrik při vyšším zastoupení 1 prvku</vt:lpstr>
      <vt:lpstr>Vzdálenosti studií – Manhattan</vt:lpstr>
      <vt:lpstr>Vzdálenosti studií – Manhattan uspořádání podle hierarchického clusterování</vt:lpstr>
      <vt:lpstr>Vzdálenosti studií – Jensen-Shannon</vt:lpstr>
      <vt:lpstr>Vzdálenosti studií – Jensen-Shannon uspořádání podle hierarchického clusterování</vt:lpstr>
      <vt:lpstr>PowerPoint Presentation</vt:lpstr>
      <vt:lpstr>PowerPoint Presentation</vt:lpstr>
      <vt:lpstr>Vzdálenosti studií – embedding do 3D</vt:lpstr>
      <vt:lpstr>Vzdálenosti studií – Jensen-Shannon – 2D</vt:lpstr>
      <vt:lpstr>Společné výskyty prvků</vt:lpstr>
      <vt:lpstr>Metrika pro množinová data</vt:lpstr>
      <vt:lpstr>PowerPoint Presentation</vt:lpstr>
      <vt:lpstr>PowerPoint Presentation</vt:lpstr>
      <vt:lpstr>PowerPoint Presentation</vt:lpstr>
      <vt:lpstr>Embedding do 3D</vt:lpstr>
      <vt:lpstr>PowerPoint Presentation</vt:lpstr>
      <vt:lpstr>Embedding do 2D a K-means clustering</vt:lpstr>
      <vt:lpstr>Hierarchické shlukování podle vzájemných vzdáleností</vt:lpstr>
      <vt:lpstr>Hodnocení anime</vt:lpstr>
      <vt:lpstr>Hodnocení anime – průměr podle uživatelů</vt:lpstr>
      <vt:lpstr>Zastoupení prvků ve shlédnutých podle věku</vt:lpstr>
      <vt:lpstr>PowerPoint Presentation</vt:lpstr>
      <vt:lpstr>Zastoupení prvků ve shlédnutých titulech podle věku</vt:lpstr>
      <vt:lpstr>PowerPoint Presentation</vt:lpstr>
      <vt:lpstr>To samé, ale podle pohlaví</vt:lpstr>
      <vt:lpstr>PowerPoint Presentation</vt:lpstr>
      <vt:lpstr>Největší rozdíly mezi pohlavími</vt:lpstr>
      <vt:lpstr>Odhadování pohlaví</vt:lpstr>
      <vt:lpstr>A co vyšší přesnost?</vt:lpstr>
      <vt:lpstr>A co pro věk?</vt:lpstr>
      <vt:lpstr>Na co se celkově lidé dívají</vt:lpstr>
      <vt:lpstr>Na co se celkově lidé dívají vs. produkce</vt:lpstr>
      <vt:lpstr>Vzdálenosti prvků – NSD – průměr hodnocení nad 9</vt:lpstr>
      <vt:lpstr>Na základě něj hierarchické clusterování</vt:lpstr>
      <vt:lpstr>PowerPoint Presentation</vt:lpstr>
      <vt:lpstr>Děkuji za pozornost</vt:lpstr>
      <vt:lpstr>Časoprostor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Azathoth Sumerian</cp:lastModifiedBy>
  <cp:revision>182</cp:revision>
  <dcterms:created xsi:type="dcterms:W3CDTF">2018-07-06T23:40:54Z</dcterms:created>
  <dcterms:modified xsi:type="dcterms:W3CDTF">2019-03-25T22:18:03Z</dcterms:modified>
</cp:coreProperties>
</file>